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olors6.xml" ContentType="application/vnd.ms-office.chartcolor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10.xml" ContentType="application/vnd.openxmlformats-officedocument.drawingml.chart+xml"/>
  <Override PartName="/ppt/charts/colors10.xml" ContentType="application/vnd.ms-office.chartcolorstyle+xml"/>
  <Override PartName="/ppt/charts/style9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5.xml" ContentType="application/vnd.ms-office.chartstyle+xml"/>
  <Override PartName="/ppt/charts/style6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colors9.xml" ContentType="application/vnd.ms-office.chartcolorstyle+xml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charts/colors7.xml" ContentType="application/vnd.ms-office.chartcolor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style10.xml" ContentType="application/vnd.ms-office.chartstyle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Nishant%20Shukla\Desktop\Covid-19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oleObject" Target="file:///C:\Users\Nishant%20Shukla\Desktop\Covid-19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Nishant%20Shukla\Desktop\Covid-19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Nishant%20Shukla\Desktop\Covid-19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Nishant%20Shukla\Desktop\Covid-19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Nishant%20Shukla\Desktop\Covid-19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Nishant%20Shukla\Desktop\Covid-19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C:\Users\Nishant%20Shukla\Desktop\Covid-19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C:\Users\Nishant%20Shukla\Desktop\Covid-19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C:\Users\Nishant%20Shukla\Desktop\Covid-1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[Covid-19.xlsx]Q1!Q1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Weekly cases Analysis 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'Q1'!$B$4:$B$9</c:f>
              <c:numCache>
                <c:formatCode>#\ ?/?</c:formatCode>
                <c:ptCount val="5"/>
                <c:pt idx="0">
                  <c:v>32661767401</c:v>
                </c:pt>
                <c:pt idx="1">
                  <c:v>140198265492</c:v>
                </c:pt>
                <c:pt idx="2">
                  <c:v>105961693243</c:v>
                </c:pt>
                <c:pt idx="3">
                  <c:v>119216889578</c:v>
                </c:pt>
                <c:pt idx="4">
                  <c:v>94161588340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8F9-4A2B-9420-19241D4CC619}"/>
            </c:ext>
          </c:extLst>
        </c:ser>
        <c:dLbls>
          <c:showVal val="1"/>
        </c:dLbls>
        <c:gapWidth val="219"/>
        <c:overlap val="-27"/>
        <c:axId val="77363072"/>
        <c:axId val="77364608"/>
      </c:barChart>
      <c:catAx>
        <c:axId val="773630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64608"/>
        <c:crosses val="autoZero"/>
        <c:auto val="1"/>
        <c:lblAlgn val="ctr"/>
        <c:lblOffset val="100"/>
      </c:catAx>
      <c:valAx>
        <c:axId val="773646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?/?" sourceLinked="1"/>
        <c:majorTickMark val="none"/>
        <c:tickLblPos val="nextTo"/>
        <c:crossAx val="77363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[Covid-19.xlsx]Q5!Q5</c:name>
    <c:fmtId val="1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5190069991251105"/>
          <c:y val="0.14762363337676318"/>
          <c:w val="0.55421041119860015"/>
          <c:h val="0.71135331105194577"/>
        </c:manualLayout>
      </c:layout>
      <c:barChart>
        <c:barDir val="bar"/>
        <c:grouping val="clustered"/>
        <c:ser>
          <c:idx val="0"/>
          <c:order val="0"/>
          <c:tx>
            <c:strRef>
              <c:f>'Q5'!$B$3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'Q5'!$A$4:$A$17</c:f>
              <c:strCache>
                <c:ptCount val="13"/>
                <c:pt idx="0">
                  <c:v>(blank)</c:v>
                </c:pt>
                <c:pt idx="1">
                  <c:v>December</c:v>
                </c:pt>
                <c:pt idx="2">
                  <c:v>November</c:v>
                </c:pt>
                <c:pt idx="3">
                  <c:v>October</c:v>
                </c:pt>
                <c:pt idx="4">
                  <c:v>September</c:v>
                </c:pt>
                <c:pt idx="5">
                  <c:v>August</c:v>
                </c:pt>
                <c:pt idx="6">
                  <c:v>July</c:v>
                </c:pt>
                <c:pt idx="7">
                  <c:v>June</c:v>
                </c:pt>
                <c:pt idx="8">
                  <c:v>May</c:v>
                </c:pt>
                <c:pt idx="9">
                  <c:v>April</c:v>
                </c:pt>
                <c:pt idx="10">
                  <c:v>March</c:v>
                </c:pt>
                <c:pt idx="11">
                  <c:v>February</c:v>
                </c:pt>
                <c:pt idx="12">
                  <c:v>January</c:v>
                </c:pt>
              </c:strCache>
            </c:strRef>
          </c:cat>
          <c:val>
            <c:numRef>
              <c:f>'Q5'!$B$4:$B$17</c:f>
              <c:numCache>
                <c:formatCode>General</c:formatCode>
                <c:ptCount val="13"/>
                <c:pt idx="1">
                  <c:v>909705384</c:v>
                </c:pt>
                <c:pt idx="2">
                  <c:v>853970185</c:v>
                </c:pt>
                <c:pt idx="3">
                  <c:v>2115615050</c:v>
                </c:pt>
                <c:pt idx="4">
                  <c:v>1917176184</c:v>
                </c:pt>
                <c:pt idx="5">
                  <c:v>1868750633</c:v>
                </c:pt>
                <c:pt idx="6">
                  <c:v>1754104594</c:v>
                </c:pt>
                <c:pt idx="7">
                  <c:v>1609948451</c:v>
                </c:pt>
                <c:pt idx="8">
                  <c:v>1519152028</c:v>
                </c:pt>
                <c:pt idx="9">
                  <c:v>1095645683</c:v>
                </c:pt>
                <c:pt idx="10">
                  <c:v>953341905</c:v>
                </c:pt>
                <c:pt idx="11">
                  <c:v>856825805</c:v>
                </c:pt>
                <c:pt idx="12">
                  <c:v>907528099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FC6-42A3-ADF8-86EB6FF57EE3}"/>
            </c:ext>
          </c:extLst>
        </c:ser>
        <c:dLbls/>
        <c:axId val="86562304"/>
        <c:axId val="86564224"/>
      </c:barChart>
      <c:catAx>
        <c:axId val="86562304"/>
        <c:scaling>
          <c:orientation val="minMax"/>
        </c:scaling>
        <c:axPos val="l"/>
        <c:title>
          <c:layout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64224"/>
        <c:crosses val="autoZero"/>
        <c:auto val="1"/>
        <c:lblAlgn val="ctr"/>
        <c:lblOffset val="100"/>
      </c:catAx>
      <c:valAx>
        <c:axId val="86564224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  <a:r>
                  <a:rPr lang="en-US" baseline="0"/>
                  <a:t> WIse Confirmed Cases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50882983377077884"/>
              <c:y val="0.87405074365704283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6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[Covid-19.xlsx]Q1!Q1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Weekly cases Analysis 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'Q1'!$B$4:$B$9</c:f>
              <c:numCache>
                <c:formatCode>#\ ?/?</c:formatCode>
                <c:ptCount val="5"/>
                <c:pt idx="0">
                  <c:v>32661767401</c:v>
                </c:pt>
                <c:pt idx="1">
                  <c:v>140198265492</c:v>
                </c:pt>
                <c:pt idx="2">
                  <c:v>105961693243</c:v>
                </c:pt>
                <c:pt idx="3">
                  <c:v>119216889578</c:v>
                </c:pt>
                <c:pt idx="4">
                  <c:v>94161588340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BA-4F88-8BFF-801889026DF5}"/>
            </c:ext>
          </c:extLst>
        </c:ser>
        <c:dLbls>
          <c:showVal val="1"/>
        </c:dLbls>
        <c:gapWidth val="219"/>
        <c:overlap val="-27"/>
        <c:axId val="77564160"/>
        <c:axId val="77574144"/>
      </c:barChart>
      <c:catAx>
        <c:axId val="775641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74144"/>
        <c:crosses val="autoZero"/>
        <c:auto val="1"/>
        <c:lblAlgn val="ctr"/>
        <c:lblOffset val="100"/>
      </c:catAx>
      <c:valAx>
        <c:axId val="77574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?/?" sourceLinked="1"/>
        <c:majorTickMark val="none"/>
        <c:tickLblPos val="nextTo"/>
        <c:crossAx val="77564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[Covid-19.xlsx]Q1!Q1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Weekly cases Analysis 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'Q1'!$B$4:$B$9</c:f>
              <c:numCache>
                <c:formatCode>#\ ?/?</c:formatCode>
                <c:ptCount val="5"/>
                <c:pt idx="0">
                  <c:v>32661767401</c:v>
                </c:pt>
                <c:pt idx="1">
                  <c:v>140198265492</c:v>
                </c:pt>
                <c:pt idx="2">
                  <c:v>105961693243</c:v>
                </c:pt>
                <c:pt idx="3">
                  <c:v>119216889578</c:v>
                </c:pt>
                <c:pt idx="4">
                  <c:v>94161588340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47-46BB-B3CC-B3E1F7C9137B}"/>
            </c:ext>
          </c:extLst>
        </c:ser>
        <c:dLbls>
          <c:showVal val="1"/>
        </c:dLbls>
        <c:gapWidth val="219"/>
        <c:overlap val="-27"/>
        <c:axId val="83970688"/>
        <c:axId val="83997056"/>
      </c:barChart>
      <c:catAx>
        <c:axId val="839706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97056"/>
        <c:crosses val="autoZero"/>
        <c:auto val="1"/>
        <c:lblAlgn val="ctr"/>
        <c:lblOffset val="100"/>
      </c:catAx>
      <c:valAx>
        <c:axId val="839970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?/?" sourceLinked="1"/>
        <c:majorTickMark val="none"/>
        <c:tickLblPos val="nextTo"/>
        <c:crossAx val="8397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[Covid-19.xlsx]Q1!Q1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Weekly cases Analysis 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'Q1'!$B$4:$B$9</c:f>
              <c:numCache>
                <c:formatCode>#\ ?/?</c:formatCode>
                <c:ptCount val="5"/>
                <c:pt idx="0">
                  <c:v>32661767401</c:v>
                </c:pt>
                <c:pt idx="1">
                  <c:v>140198265492</c:v>
                </c:pt>
                <c:pt idx="2">
                  <c:v>105961693243</c:v>
                </c:pt>
                <c:pt idx="3">
                  <c:v>119216889578</c:v>
                </c:pt>
                <c:pt idx="4">
                  <c:v>94161588340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3C-4E34-9E30-CEE8828F49B8}"/>
            </c:ext>
          </c:extLst>
        </c:ser>
        <c:dLbls>
          <c:showVal val="1"/>
        </c:dLbls>
        <c:gapWidth val="219"/>
        <c:overlap val="-27"/>
        <c:axId val="85364096"/>
        <c:axId val="85369984"/>
      </c:barChart>
      <c:catAx>
        <c:axId val="8536409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69984"/>
        <c:crosses val="autoZero"/>
        <c:auto val="1"/>
        <c:lblAlgn val="ctr"/>
        <c:lblOffset val="100"/>
      </c:catAx>
      <c:valAx>
        <c:axId val="853699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?/?" sourceLinked="1"/>
        <c:majorTickMark val="none"/>
        <c:tickLblPos val="nextTo"/>
        <c:crossAx val="8536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[Covid-19.xlsx]Q1!Q1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Weekly cases Analysis 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Val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'Q1'!$B$4:$B$9</c:f>
              <c:numCache>
                <c:formatCode>#\ ?/?</c:formatCode>
                <c:ptCount val="5"/>
                <c:pt idx="0">
                  <c:v>32661767401</c:v>
                </c:pt>
                <c:pt idx="1">
                  <c:v>140198265492</c:v>
                </c:pt>
                <c:pt idx="2">
                  <c:v>105961693243</c:v>
                </c:pt>
                <c:pt idx="3">
                  <c:v>119216889578</c:v>
                </c:pt>
                <c:pt idx="4">
                  <c:v>94161588340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DE8-4FF3-9E61-EAE40D78F2A7}"/>
            </c:ext>
          </c:extLst>
        </c:ser>
        <c:dLbls>
          <c:showVal val="1"/>
        </c:dLbls>
        <c:gapWidth val="219"/>
        <c:overlap val="-27"/>
        <c:axId val="77307904"/>
        <c:axId val="77309440"/>
      </c:barChart>
      <c:catAx>
        <c:axId val="7730790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09440"/>
        <c:crosses val="autoZero"/>
        <c:auto val="1"/>
        <c:lblAlgn val="ctr"/>
        <c:lblOffset val="100"/>
      </c:catAx>
      <c:valAx>
        <c:axId val="77309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?/?" sourceLinked="1"/>
        <c:majorTickMark val="none"/>
        <c:tickLblPos val="nextTo"/>
        <c:crossAx val="7730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[Covid-19.xlsx]Q2!q2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/>
              <a:t>% Deaths across all category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'Q2'!$B$3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33-4280-8227-37689DA75DCE}"/>
              </c:ext>
            </c:extLst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33-4280-8227-37689DA75DCE}"/>
              </c:ext>
            </c:extLst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433-4280-8227-37689DA75DCE}"/>
              </c:ext>
            </c:extLst>
          </c:dPt>
          <c:dPt>
            <c:idx val="3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433-4280-8227-37689DA75DCE}"/>
              </c:ext>
            </c:extLst>
          </c:dPt>
          <c:dPt>
            <c:idx val="4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433-4280-8227-37689DA75DCE}"/>
              </c:ext>
            </c:extLst>
          </c:dPt>
          <c:dPt>
            <c:idx val="5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433-4280-8227-37689DA75D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Val val="1"/>
            <c:showCatName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'Q2'!$A$4:$A$10</c:f>
              <c:strCache>
                <c:ptCount val="6"/>
                <c:pt idx="0">
                  <c:v>Category A</c:v>
                </c:pt>
                <c:pt idx="1">
                  <c:v>Category B</c:v>
                </c:pt>
                <c:pt idx="2">
                  <c:v>Category C</c:v>
                </c:pt>
                <c:pt idx="3">
                  <c:v>Category D</c:v>
                </c:pt>
                <c:pt idx="4">
                  <c:v>Category E</c:v>
                </c:pt>
                <c:pt idx="5">
                  <c:v>(blank)</c:v>
                </c:pt>
              </c:strCache>
            </c:strRef>
          </c:cat>
          <c:val>
            <c:numRef>
              <c:f>'Q2'!$B$4:$B$10</c:f>
              <c:numCache>
                <c:formatCode>General</c:formatCode>
                <c:ptCount val="6"/>
                <c:pt idx="0">
                  <c:v>165625</c:v>
                </c:pt>
                <c:pt idx="1">
                  <c:v>606439</c:v>
                </c:pt>
                <c:pt idx="2">
                  <c:v>21024</c:v>
                </c:pt>
                <c:pt idx="3">
                  <c:v>16281</c:v>
                </c:pt>
                <c:pt idx="4">
                  <c:v>820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0433-4280-8227-37689DA75DCE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[Covid-19.xlsx]Q2!q2</c:name>
    <c:fmtId val="17"/>
  </c:pivotSource>
  <c:chart>
    <c:title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ser>
          <c:idx val="0"/>
          <c:order val="0"/>
          <c:tx>
            <c:strRef>
              <c:f>'Q2'!$B$3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'Q2'!$A$4:$A$10</c:f>
              <c:strCache>
                <c:ptCount val="6"/>
                <c:pt idx="0">
                  <c:v>Category A</c:v>
                </c:pt>
                <c:pt idx="1">
                  <c:v>Category B</c:v>
                </c:pt>
                <c:pt idx="2">
                  <c:v>Category C</c:v>
                </c:pt>
                <c:pt idx="3">
                  <c:v>Category D</c:v>
                </c:pt>
                <c:pt idx="4">
                  <c:v>Category E</c:v>
                </c:pt>
                <c:pt idx="5">
                  <c:v>(blank)</c:v>
                </c:pt>
              </c:strCache>
            </c:strRef>
          </c:cat>
          <c:val>
            <c:numRef>
              <c:f>'Q2'!$B$4:$B$10</c:f>
              <c:numCache>
                <c:formatCode>General</c:formatCode>
                <c:ptCount val="6"/>
                <c:pt idx="0">
                  <c:v>165625</c:v>
                </c:pt>
                <c:pt idx="1">
                  <c:v>606439</c:v>
                </c:pt>
                <c:pt idx="2">
                  <c:v>21024</c:v>
                </c:pt>
                <c:pt idx="3">
                  <c:v>16281</c:v>
                </c:pt>
                <c:pt idx="4">
                  <c:v>820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07-4E06-9ED1-CDD1D1FD9107}"/>
            </c:ext>
          </c:extLst>
        </c:ser>
        <c:dLbls/>
        <c:gapWidth val="219"/>
        <c:overlap val="-27"/>
        <c:axId val="85769216"/>
        <c:axId val="85783296"/>
      </c:barChart>
      <c:catAx>
        <c:axId val="8576921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83296"/>
        <c:crosses val="autoZero"/>
        <c:auto val="1"/>
        <c:lblAlgn val="ctr"/>
        <c:lblOffset val="100"/>
      </c:catAx>
      <c:valAx>
        <c:axId val="857832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6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[Covid-19.xlsx]Q3!Q3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State Wise</a:t>
            </a:r>
            <a:r>
              <a:rPr lang="en-US" baseline="0"/>
              <a:t> Vaccination</a:t>
            </a:r>
            <a:endParaRPr lang="en-US"/>
          </a:p>
        </c:rich>
      </c:tx>
      <c:layout/>
      <c:spPr>
        <a:noFill/>
        <a:ln>
          <a:noFill/>
        </a:ln>
        <a:effectLst/>
      </c:spPr>
    </c:title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ser>
          <c:idx val="0"/>
          <c:order val="0"/>
          <c:tx>
            <c:strRef>
              <c:f>'Q3'!$B$3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'Q3'!$A$4:$A$41</c:f>
              <c:strCache>
                <c:ptCount val="37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NL</c:v>
                </c:pt>
                <c:pt idx="24">
                  <c:v>OR</c:v>
                </c:pt>
                <c:pt idx="25">
                  <c:v>PB</c:v>
                </c:pt>
                <c:pt idx="26">
                  <c:v>PY</c:v>
                </c:pt>
                <c:pt idx="27">
                  <c:v>RJ</c:v>
                </c:pt>
                <c:pt idx="28">
                  <c:v>SK</c:v>
                </c:pt>
                <c:pt idx="29">
                  <c:v>TG</c:v>
                </c:pt>
                <c:pt idx="30">
                  <c:v>TN</c:v>
                </c:pt>
                <c:pt idx="31">
                  <c:v>TR</c:v>
                </c:pt>
                <c:pt idx="32">
                  <c:v>TT</c:v>
                </c:pt>
                <c:pt idx="33">
                  <c:v>UP</c:v>
                </c:pt>
                <c:pt idx="34">
                  <c:v>UT</c:v>
                </c:pt>
                <c:pt idx="35">
                  <c:v>WB</c:v>
                </c:pt>
                <c:pt idx="36">
                  <c:v>(blank)</c:v>
                </c:pt>
              </c:strCache>
            </c:strRef>
          </c:cat>
          <c:val>
            <c:numRef>
              <c:f>'Q3'!$B$4:$B$41</c:f>
              <c:numCache>
                <c:formatCode>General</c:formatCode>
                <c:ptCount val="37"/>
                <c:pt idx="0">
                  <c:v>10640</c:v>
                </c:pt>
                <c:pt idx="1">
                  <c:v>1887005</c:v>
                </c:pt>
                <c:pt idx="2">
                  <c:v>23647</c:v>
                </c:pt>
                <c:pt idx="3">
                  <c:v>849889</c:v>
                </c:pt>
                <c:pt idx="4">
                  <c:v>2144970</c:v>
                </c:pt>
                <c:pt idx="5">
                  <c:v>21641</c:v>
                </c:pt>
                <c:pt idx="6">
                  <c:v>604260</c:v>
                </c:pt>
                <c:pt idx="7">
                  <c:v>269146</c:v>
                </c:pt>
                <c:pt idx="8">
                  <c:v>14244</c:v>
                </c:pt>
                <c:pt idx="9">
                  <c:v>46494</c:v>
                </c:pt>
                <c:pt idx="10">
                  <c:v>1660382</c:v>
                </c:pt>
                <c:pt idx="11">
                  <c:v>234011</c:v>
                </c:pt>
                <c:pt idx="12">
                  <c:v>368141</c:v>
                </c:pt>
                <c:pt idx="13">
                  <c:v>428313</c:v>
                </c:pt>
                <c:pt idx="14">
                  <c:v>414843</c:v>
                </c:pt>
                <c:pt idx="15">
                  <c:v>1373861</c:v>
                </c:pt>
                <c:pt idx="16">
                  <c:v>792534</c:v>
                </c:pt>
                <c:pt idx="17">
                  <c:v>1532</c:v>
                </c:pt>
                <c:pt idx="18">
                  <c:v>796</c:v>
                </c:pt>
                <c:pt idx="19">
                  <c:v>1282938</c:v>
                </c:pt>
                <c:pt idx="20">
                  <c:v>41927</c:v>
                </c:pt>
                <c:pt idx="21">
                  <c:v>71276</c:v>
                </c:pt>
                <c:pt idx="22">
                  <c:v>2034460</c:v>
                </c:pt>
                <c:pt idx="23">
                  <c:v>23628</c:v>
                </c:pt>
                <c:pt idx="24">
                  <c:v>917236</c:v>
                </c:pt>
                <c:pt idx="25">
                  <c:v>223256</c:v>
                </c:pt>
                <c:pt idx="26">
                  <c:v>20073</c:v>
                </c:pt>
                <c:pt idx="27">
                  <c:v>864947</c:v>
                </c:pt>
                <c:pt idx="28">
                  <c:v>14044</c:v>
                </c:pt>
                <c:pt idx="29">
                  <c:v>961422</c:v>
                </c:pt>
                <c:pt idx="30">
                  <c:v>1578082</c:v>
                </c:pt>
                <c:pt idx="31">
                  <c:v>74642</c:v>
                </c:pt>
                <c:pt idx="32">
                  <c:v>24527530</c:v>
                </c:pt>
                <c:pt idx="33">
                  <c:v>3130828</c:v>
                </c:pt>
                <c:pt idx="34">
                  <c:v>258381</c:v>
                </c:pt>
                <c:pt idx="35">
                  <c:v>1871612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D0F-4CBA-A8FE-D6B7E4A2CD0F}"/>
            </c:ext>
          </c:extLst>
        </c:ser>
        <c:dLbls/>
        <c:marker val="1"/>
        <c:axId val="86249472"/>
        <c:axId val="86251008"/>
      </c:lineChart>
      <c:catAx>
        <c:axId val="862494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51008"/>
        <c:crosses val="autoZero"/>
        <c:auto val="1"/>
        <c:lblAlgn val="ctr"/>
        <c:lblOffset val="100"/>
      </c:catAx>
      <c:valAx>
        <c:axId val="862510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4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pivotSource>
    <c:name>[Covid-19.xlsx]Q4!Q4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8000"/>
                  <a:lumMod val="100000"/>
                </a:schemeClr>
              </a:gs>
              <a:gs pos="100000">
                <a:schemeClr val="accent1">
                  <a:shade val="88000"/>
                  <a:lumMod val="88000"/>
                </a:schemeClr>
              </a:gs>
            </a:gsLst>
            <a:lin ang="5400000" scaled="1"/>
          </a:gra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ser>
          <c:idx val="0"/>
          <c:order val="0"/>
          <c:tx>
            <c:strRef>
              <c:f>'Q4'!$B$3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'Q4'!$A$4:$A$43</c:f>
              <c:strCache>
                <c:ptCount val="39"/>
                <c:pt idx="0">
                  <c:v>AN</c:v>
                </c:pt>
                <c:pt idx="1">
                  <c:v>AP</c:v>
                </c:pt>
                <c:pt idx="2">
                  <c:v>AR</c:v>
                </c:pt>
                <c:pt idx="3">
                  <c:v>AS</c:v>
                </c:pt>
                <c:pt idx="4">
                  <c:v>BR</c:v>
                </c:pt>
                <c:pt idx="5">
                  <c:v>CH</c:v>
                </c:pt>
                <c:pt idx="6">
                  <c:v>CT</c:v>
                </c:pt>
                <c:pt idx="7">
                  <c:v>DL</c:v>
                </c:pt>
                <c:pt idx="8">
                  <c:v>DN</c:v>
                </c:pt>
                <c:pt idx="9">
                  <c:v>GA</c:v>
                </c:pt>
                <c:pt idx="10">
                  <c:v>GJ</c:v>
                </c:pt>
                <c:pt idx="11">
                  <c:v>HP</c:v>
                </c:pt>
                <c:pt idx="12">
                  <c:v>HR</c:v>
                </c:pt>
                <c:pt idx="13">
                  <c:v>JH</c:v>
                </c:pt>
                <c:pt idx="14">
                  <c:v>JK</c:v>
                </c:pt>
                <c:pt idx="15">
                  <c:v>KA</c:v>
                </c:pt>
                <c:pt idx="16">
                  <c:v>KL</c:v>
                </c:pt>
                <c:pt idx="17">
                  <c:v>LA</c:v>
                </c:pt>
                <c:pt idx="18">
                  <c:v>LD</c:v>
                </c:pt>
                <c:pt idx="19">
                  <c:v>MH</c:v>
                </c:pt>
                <c:pt idx="20">
                  <c:v>ML</c:v>
                </c:pt>
                <c:pt idx="21">
                  <c:v>MN</c:v>
                </c:pt>
                <c:pt idx="22">
                  <c:v>MP</c:v>
                </c:pt>
                <c:pt idx="23">
                  <c:v>MZ</c:v>
                </c:pt>
                <c:pt idx="24">
                  <c:v>NL</c:v>
                </c:pt>
                <c:pt idx="25">
                  <c:v>OR</c:v>
                </c:pt>
                <c:pt idx="26">
                  <c:v>PB</c:v>
                </c:pt>
                <c:pt idx="27">
                  <c:v>PY</c:v>
                </c:pt>
                <c:pt idx="28">
                  <c:v>RJ</c:v>
                </c:pt>
                <c:pt idx="29">
                  <c:v>SK</c:v>
                </c:pt>
                <c:pt idx="30">
                  <c:v>TG</c:v>
                </c:pt>
                <c:pt idx="31">
                  <c:v>TN</c:v>
                </c:pt>
                <c:pt idx="32">
                  <c:v>TR</c:v>
                </c:pt>
                <c:pt idx="33">
                  <c:v>TT</c:v>
                </c:pt>
                <c:pt idx="34">
                  <c:v>UN</c:v>
                </c:pt>
                <c:pt idx="35">
                  <c:v>UP</c:v>
                </c:pt>
                <c:pt idx="36">
                  <c:v>UT</c:v>
                </c:pt>
                <c:pt idx="37">
                  <c:v>WB</c:v>
                </c:pt>
                <c:pt idx="38">
                  <c:v>(blank)</c:v>
                </c:pt>
              </c:strCache>
            </c:strRef>
          </c:cat>
          <c:val>
            <c:numRef>
              <c:f>'Q4'!$B$4:$B$43</c:f>
              <c:numCache>
                <c:formatCode>General</c:formatCode>
                <c:ptCount val="39"/>
                <c:pt idx="0">
                  <c:v>2561838</c:v>
                </c:pt>
                <c:pt idx="1">
                  <c:v>559315574</c:v>
                </c:pt>
                <c:pt idx="2">
                  <c:v>11591127</c:v>
                </c:pt>
                <c:pt idx="3">
                  <c:v>148811405</c:v>
                </c:pt>
                <c:pt idx="4">
                  <c:v>193281433</c:v>
                </c:pt>
                <c:pt idx="5">
                  <c:v>16171312</c:v>
                </c:pt>
                <c:pt idx="6">
                  <c:v>246189467</c:v>
                </c:pt>
                <c:pt idx="7">
                  <c:v>405194856</c:v>
                </c:pt>
                <c:pt idx="8">
                  <c:v>2837147</c:v>
                </c:pt>
                <c:pt idx="9">
                  <c:v>42631273</c:v>
                </c:pt>
                <c:pt idx="10">
                  <c:v>211154500</c:v>
                </c:pt>
                <c:pt idx="11">
                  <c:v>48038897</c:v>
                </c:pt>
                <c:pt idx="12">
                  <c:v>197548782</c:v>
                </c:pt>
                <c:pt idx="13">
                  <c:v>90669599</c:v>
                </c:pt>
                <c:pt idx="14">
                  <c:v>85007142</c:v>
                </c:pt>
                <c:pt idx="15">
                  <c:v>731947360</c:v>
                </c:pt>
                <c:pt idx="16">
                  <c:v>821811917</c:v>
                </c:pt>
                <c:pt idx="17">
                  <c:v>5751953</c:v>
                </c:pt>
                <c:pt idx="18">
                  <c:v>1764401</c:v>
                </c:pt>
                <c:pt idx="19">
                  <c:v>1647190789</c:v>
                </c:pt>
                <c:pt idx="20">
                  <c:v>13823243</c:v>
                </c:pt>
                <c:pt idx="21">
                  <c:v>22262876</c:v>
                </c:pt>
                <c:pt idx="22">
                  <c:v>201396269</c:v>
                </c:pt>
                <c:pt idx="23">
                  <c:v>9713344</c:v>
                </c:pt>
                <c:pt idx="24">
                  <c:v>7562249</c:v>
                </c:pt>
                <c:pt idx="25">
                  <c:v>243730130</c:v>
                </c:pt>
                <c:pt idx="26">
                  <c:v>149263629</c:v>
                </c:pt>
                <c:pt idx="27">
                  <c:v>30344354</c:v>
                </c:pt>
                <c:pt idx="28">
                  <c:v>240620216</c:v>
                </c:pt>
                <c:pt idx="29">
                  <c:v>5704051</c:v>
                </c:pt>
                <c:pt idx="30">
                  <c:v>184490927</c:v>
                </c:pt>
                <c:pt idx="31">
                  <c:v>648940326</c:v>
                </c:pt>
                <c:pt idx="32">
                  <c:v>20818544</c:v>
                </c:pt>
                <c:pt idx="33">
                  <c:v>8188782448</c:v>
                </c:pt>
                <c:pt idx="34">
                  <c:v>133541</c:v>
                </c:pt>
                <c:pt idx="35">
                  <c:v>452825147</c:v>
                </c:pt>
                <c:pt idx="36">
                  <c:v>80613496</c:v>
                </c:pt>
                <c:pt idx="37">
                  <c:v>391268439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5F-4B67-BA9E-15932D39A811}"/>
            </c:ext>
          </c:extLst>
        </c:ser>
        <c:dLbls>
          <c:showVal val="1"/>
        </c:dLbls>
        <c:marker val="1"/>
        <c:axId val="86454656"/>
        <c:axId val="86456192"/>
      </c:lineChart>
      <c:catAx>
        <c:axId val="864546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56192"/>
        <c:crosses val="autoZero"/>
        <c:auto val="1"/>
        <c:lblAlgn val="ctr"/>
        <c:lblOffset val="100"/>
      </c:catAx>
      <c:valAx>
        <c:axId val="8645619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5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F52975-9913-691C-4A24-A818742B4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Covid-19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AE4A3F5-AE7D-73EE-BCF2-37329E2E7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By-TAMIZHARASI </a:t>
            </a:r>
          </a:p>
          <a:p>
            <a:r>
              <a:rPr lang="en-IN" dirty="0"/>
              <a:t> SHRAVAN PANDAY, </a:t>
            </a:r>
          </a:p>
          <a:p>
            <a:r>
              <a:rPr lang="en-IN" dirty="0"/>
              <a:t>KEDAR DESAI,</a:t>
            </a:r>
          </a:p>
          <a:p>
            <a:r>
              <a:rPr lang="en-IN" dirty="0"/>
              <a:t>NISHANT SHUKLA</a:t>
            </a:r>
          </a:p>
        </p:txBody>
      </p:sp>
    </p:spTree>
    <p:extLst>
      <p:ext uri="{BB962C8B-B14F-4D97-AF65-F5344CB8AC3E}">
        <p14:creationId xmlns:p14="http://schemas.microsoft.com/office/powerpoint/2010/main" xmlns="" val="388118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A0C557-32F5-2CC4-B9B0-DC2FDA7D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Overall distribution of how deadly the covid-19 has been in various categories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1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83013585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BC6C21-384F-EF9D-AB1D-779AF2D5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08" y="1965254"/>
            <a:ext cx="4304286" cy="40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492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5749A4-C8DF-E75D-B6A3-7AB56C36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Depiction of total deaths in different categories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0E720D5-14AD-1E46-3BC2-1FDAD6DEA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84196488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D2FF0F-40D5-FFE1-E351-0067470D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15" y="2220150"/>
            <a:ext cx="10276593" cy="35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503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73B5A4-294C-F07F-FC40-24A77785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State-wise Vaccination Distribution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200-000002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8B4EB-1E52-6F6F-6306-B6A89D66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63" y="2065867"/>
            <a:ext cx="10057297" cy="38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12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37A99-EFE7-0844-B06D-34F6E234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State-wise distribution of confirmed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3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02901897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DB9A57-535E-4C53-1AEA-E86989C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1" y="2065867"/>
            <a:ext cx="10312282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178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22E2F4-0A5B-BBDC-C895-1AE2E65C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Month-wise distribution of confirmed cases</a:t>
            </a:r>
            <a:br>
              <a:rPr lang="en-IN" sz="4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IN" sz="40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</a:t>
            </a:r>
            <a:r>
              <a:rPr lang="en-IN" sz="27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Most confirmed cases were found in oct month</a:t>
            </a:r>
            <a:r>
              <a:rPr lang="en-IN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/>
            </a:r>
            <a:br>
              <a:rPr lang="en-IN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endParaRPr lang="en-IN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4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99765495"/>
              </p:ext>
            </p:extLst>
          </p:nvPr>
        </p:nvGraphicFramePr>
        <p:xfrm>
          <a:off x="93617" y="2065867"/>
          <a:ext cx="10583091" cy="3937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4D9628-5A3E-BB01-E1C9-28569CA6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77" y="2124484"/>
            <a:ext cx="7894274" cy="38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467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25DE4D-D40A-79F3-CCBF-A354256F7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6355"/>
            <a:ext cx="10131425" cy="5024846"/>
          </a:xfrm>
        </p:spPr>
        <p:txBody>
          <a:bodyPr>
            <a:normAutofit/>
          </a:bodyPr>
          <a:lstStyle/>
          <a:p>
            <a:r>
              <a:rPr lang="en-IN" sz="153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5052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E28C1F-EDA7-65E8-3E67-EA7D357B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brief 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5C513C-BAEE-AA8A-E072-57250D5DB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</a:t>
            </a:r>
            <a:r>
              <a:rPr lang="en-IN" dirty="0" smtClean="0"/>
              <a:t>tried to generate insights into the effect of Covid-19 on our country and tried to visualize how it varied over months and weeks in different states and its overall impact on general public </a:t>
            </a:r>
            <a:r>
              <a:rPr lang="en-IN" dirty="0" smtClean="0"/>
              <a:t>life.</a:t>
            </a:r>
          </a:p>
          <a:p>
            <a:r>
              <a:rPr lang="en-IN" dirty="0" smtClean="0"/>
              <a:t>Detailed visualization of the number of confirmed cases, recovered cases, deaths, and tests are shown in this presentation</a:t>
            </a:r>
            <a:r>
              <a:rPr lang="en-IN" dirty="0" smtClean="0"/>
              <a:t>.</a:t>
            </a:r>
          </a:p>
          <a:p>
            <a:r>
              <a:rPr lang="en-IN" dirty="0" smtClean="0"/>
              <a:t>We categorized different districts into 5 categories by generating a KPI called testing ratio which gives us the percentage of the population tested to the total population and tried to segregate the </a:t>
            </a:r>
            <a:r>
              <a:rPr lang="en-IN" dirty="0" err="1" smtClean="0"/>
              <a:t>Covid</a:t>
            </a:r>
            <a:r>
              <a:rPr lang="en-IN" dirty="0" smtClean="0"/>
              <a:t> -19 impact </a:t>
            </a:r>
            <a:r>
              <a:rPr lang="en-IN" dirty="0" smtClean="0"/>
              <a:t>for enhanced understanding.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7723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464A12-ADB1-1FC4-D25E-463CB7A4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Insights from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D43AFE-C695-BE40-CEF2-7530DF81D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455575"/>
            <a:ext cx="10131425" cy="3649133"/>
          </a:xfrm>
        </p:spPr>
        <p:txBody>
          <a:bodyPr/>
          <a:lstStyle/>
          <a:p>
            <a:r>
              <a:rPr lang="en-IN" sz="2000" dirty="0" smtClean="0"/>
              <a:t>It’s </a:t>
            </a:r>
            <a:r>
              <a:rPr lang="en-IN" sz="2000" dirty="0" smtClean="0"/>
              <a:t>evident from the data that in the states in which the vaccination drive was better, the death rate in that state was less compared to other states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 </a:t>
            </a:r>
            <a:r>
              <a:rPr lang="en-IN" sz="2000" dirty="0" smtClean="0"/>
              <a:t>The Maximum number of deaths occurred in Category B cities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Least </a:t>
            </a:r>
            <a:r>
              <a:rPr lang="en-IN" sz="2000" dirty="0" smtClean="0"/>
              <a:t>vaccination was done in category B </a:t>
            </a:r>
            <a:r>
              <a:rPr lang="en-IN" sz="2000" dirty="0" smtClean="0"/>
              <a:t>Cities.</a:t>
            </a:r>
          </a:p>
          <a:p>
            <a:r>
              <a:rPr lang="en-IN" sz="2000" dirty="0" smtClean="0"/>
              <a:t>Maximum </a:t>
            </a:r>
            <a:r>
              <a:rPr lang="en-IN" sz="2000" dirty="0" smtClean="0"/>
              <a:t>vaccination was done in a state with state code ‘TT</a:t>
            </a:r>
            <a:r>
              <a:rPr lang="en-IN" sz="2000" dirty="0" smtClean="0"/>
              <a:t>’.</a:t>
            </a:r>
          </a:p>
          <a:p>
            <a:r>
              <a:rPr lang="en-IN" sz="2000" dirty="0" smtClean="0"/>
              <a:t>Covid-19 </a:t>
            </a:r>
            <a:r>
              <a:rPr lang="en-IN" sz="2000" dirty="0" smtClean="0"/>
              <a:t>was at its peak in the month of October in India registering the maximum number of confirmed cases.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0488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478248-095A-054A-7017-F968B09F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Weekly distribution of confirmed cases  in all months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0530489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158EE9C-FD20-204E-B488-CE93D6F8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3" y="2265751"/>
            <a:ext cx="10269862" cy="36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733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EA2C-EEE6-9675-4006-60588A44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Weekly distribution of deceased cases  in all months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00034090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CFC9D0-7805-C6F7-96AA-9CE6074D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3" y="2235677"/>
            <a:ext cx="10149877" cy="35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220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23F332-4802-CC77-3BFD-24D2365A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2183"/>
            <a:ext cx="10131425" cy="1456267"/>
          </a:xfrm>
        </p:spPr>
        <p:txBody>
          <a:bodyPr>
            <a:normAutofit/>
          </a:bodyPr>
          <a:lstStyle/>
          <a:p>
            <a:r>
              <a:rPr lang="en-IN" sz="2800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Weekly distribution of recovered cases  in all months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6332726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FD08EF5-D405-BF93-738B-A73F65BD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21" y="2141538"/>
            <a:ext cx="10436404" cy="38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09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AF749-9EFC-B24C-7CD0-C46D8AA8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Weekly distribution of tested cases  in all months 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54812599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11B49B-2DB7-1B45-C652-A20432A5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5" y="2141538"/>
            <a:ext cx="1011658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12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F909D2-D95E-C030-B1ED-8960E47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Weekly distribution of Vaccinated cases  in all months 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18577604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D9AA8B-6004-B857-09DB-66937AC4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1" y="2208735"/>
            <a:ext cx="10090466" cy="35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577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75111-0E5A-6E74-6F34-C639780F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Category wise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C9DABF-0A91-9E4D-F9C4-D7642272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Here we tried to categorize the data by dividing the tested population into the total population to better understand how Covid-19 affected different districts in different parts of the country.</a:t>
            </a:r>
            <a:endParaRPr lang="en-IN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5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81</TotalTime>
  <Words>341</Words>
  <Application>Microsoft Office PowerPoint</Application>
  <PresentationFormat>Custom</PresentationFormat>
  <Paragraphs>39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Celestial</vt:lpstr>
      <vt:lpstr>Covid-19 Analysis</vt:lpstr>
      <vt:lpstr>A brief about our project</vt:lpstr>
      <vt:lpstr>Insights from the analysis</vt:lpstr>
      <vt:lpstr>Weekly distribution of confirmed cases  in all months </vt:lpstr>
      <vt:lpstr>Weekly distribution of deceased cases  in all months </vt:lpstr>
      <vt:lpstr>Weekly distribution of recovered cases  in all months </vt:lpstr>
      <vt:lpstr>Weekly distribution of tested cases  in all months </vt:lpstr>
      <vt:lpstr>Weekly distribution of Vaccinated cases  in all months </vt:lpstr>
      <vt:lpstr>Category wise distribution</vt:lpstr>
      <vt:lpstr>Overall distribution of how deadly the covid-19 has been in various categories</vt:lpstr>
      <vt:lpstr>Depiction of total deaths in different categories</vt:lpstr>
      <vt:lpstr>State-wise Vaccination Distribution</vt:lpstr>
      <vt:lpstr>State-wise distribution of confirmed cases</vt:lpstr>
      <vt:lpstr>Month-wise distribution of confirmed cases  Most confirmed cases were found in oct month 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</dc:title>
  <dc:creator>Nishant Shukla</dc:creator>
  <cp:lastModifiedBy>DELL</cp:lastModifiedBy>
  <cp:revision>8</cp:revision>
  <dcterms:created xsi:type="dcterms:W3CDTF">2022-10-24T05:13:16Z</dcterms:created>
  <dcterms:modified xsi:type="dcterms:W3CDTF">2022-10-24T06:36:43Z</dcterms:modified>
</cp:coreProperties>
</file>